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6" r:id="rId2"/>
    <p:sldId id="289" r:id="rId3"/>
    <p:sldId id="324" r:id="rId4"/>
    <p:sldId id="325" r:id="rId5"/>
    <p:sldId id="331" r:id="rId6"/>
    <p:sldId id="326" r:id="rId7"/>
    <p:sldId id="288" r:id="rId8"/>
    <p:sldId id="330" r:id="rId9"/>
    <p:sldId id="329" r:id="rId10"/>
    <p:sldId id="298" r:id="rId1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22" autoAdjust="0"/>
  </p:normalViewPr>
  <p:slideViewPr>
    <p:cSldViewPr snapToGrid="0">
      <p:cViewPr varScale="1">
        <p:scale>
          <a:sx n="108" d="100"/>
          <a:sy n="108" d="100"/>
        </p:scale>
        <p:origin x="71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6/4/2024</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6/4/2024</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6/4/2024</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6/4/2024</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6/4/2024</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6/4/2024</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6/4/2024</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6/4/2024</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6/4/2024</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6/4/2024</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6/4/2024</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6/4/2024</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6/4/2024</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6/4/2024</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www.houstontx.gov/council/h/disasterprep/METRO-Hurricane-Preparedness.pdf"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nhc.noaa.gov/" TargetMode="External"/><Relationship Id="rId4" Type="http://schemas.openxmlformats.org/officeDocument/2006/relationships/hyperlink" Target="https://www.houstonoem.org/preparedness-are-you-read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tmp"/><Relationship Id="rId4"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JUNE   2024</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2421555140"/>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dirty="0">
                          <a:solidFill>
                            <a:srgbClr val="0D0DB3"/>
                          </a:solidFill>
                          <a:latin typeface="Agency FB" panose="020B0503020202020204" pitchFamily="34" charset="0"/>
                          <a:ea typeface="+mj-ea"/>
                          <a:cs typeface="+mj-cs"/>
                        </a:rPr>
                        <a:t>HILSHIRE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4161652"/>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pPr>
              <a:lnSpc>
                <a:spcPct val="107000"/>
              </a:lnSpc>
              <a:spcAft>
                <a:spcPts val="800"/>
              </a:spcAft>
            </a:pPr>
            <a:r>
              <a:rPr lang="en-US" sz="1600" dirty="0">
                <a:solidFill>
                  <a:srgbClr val="0D0DB3"/>
                </a:solidFill>
              </a:rPr>
              <a:t>Summer is officially upon us.  Hopefully, everyone is adjusting to school being out and getting ready for the summer weather.  It appears we may have an active hurricane season.  In this newsletter you will find some tips to help you prepare.</a:t>
            </a:r>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Hurricane season is here.  Stock up on your supplies.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Please be cautious while driving through our neighborhoods, as the children will be enjoying more outdoor activities.</a:t>
            </a:r>
          </a:p>
          <a:p>
            <a:pPr>
              <a:lnSpc>
                <a:spcPct val="107000"/>
              </a:lnSpc>
              <a:spcAft>
                <a:spcPts val="800"/>
              </a:spcAft>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As always, we are here if you need us!</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dirty="0">
                <a:solidFill>
                  <a:srgbClr val="0D0DB3"/>
                </a:solidFill>
                <a:latin typeface="Agency FB" panose="020B0503020202020204" pitchFamily="34" charset="0"/>
              </a:rPr>
              <a:t>JUNE </a:t>
            </a: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2023</a:t>
            </a:r>
          </a:p>
        </p:txBody>
      </p:sp>
      <p:graphicFrame>
        <p:nvGraphicFramePr>
          <p:cNvPr id="4" name="Table 4">
            <a:extLst>
              <a:ext uri="{FF2B5EF4-FFF2-40B4-BE49-F238E27FC236}">
                <a16:creationId xmlns:a16="http://schemas.microsoft.com/office/drawing/2014/main" id="{3C74CA38-5C16-E46E-4E11-A1D3697A6686}"/>
              </a:ext>
            </a:extLst>
          </p:cNvPr>
          <p:cNvGraphicFramePr>
            <a:graphicFrameLocks noGrp="1"/>
          </p:cNvGraphicFramePr>
          <p:nvPr>
            <p:extLst>
              <p:ext uri="{D42A27DB-BD31-4B8C-83A1-F6EECF244321}">
                <p14:modId xmlns:p14="http://schemas.microsoft.com/office/powerpoint/2010/main" val="410047481"/>
              </p:ext>
            </p:extLst>
          </p:nvPr>
        </p:nvGraphicFramePr>
        <p:xfrm>
          <a:off x="276943" y="737664"/>
          <a:ext cx="7225293" cy="2738461"/>
        </p:xfrm>
        <a:graphic>
          <a:graphicData uri="http://schemas.openxmlformats.org/drawingml/2006/table">
            <a:tbl>
              <a:tblPr firstRow="1" bandRow="1">
                <a:effectLst>
                  <a:outerShdw blurRad="50800" dist="38100" dir="2700000" sx="102000" sy="102000" algn="tl" rotWithShape="0">
                    <a:srgbClr val="0D0DB3">
                      <a:alpha val="40000"/>
                    </a:srgbClr>
                  </a:outerShdw>
                </a:effectLst>
                <a:tableStyleId>{5C22544A-7EE6-4342-B048-85BDC9FD1C3A}</a:tableStyleId>
              </a:tblPr>
              <a:tblGrid>
                <a:gridCol w="1925892">
                  <a:extLst>
                    <a:ext uri="{9D8B030D-6E8A-4147-A177-3AD203B41FA5}">
                      <a16:colId xmlns:a16="http://schemas.microsoft.com/office/drawing/2014/main" val="1397268744"/>
                    </a:ext>
                  </a:extLst>
                </a:gridCol>
                <a:gridCol w="1382029">
                  <a:extLst>
                    <a:ext uri="{9D8B030D-6E8A-4147-A177-3AD203B41FA5}">
                      <a16:colId xmlns:a16="http://schemas.microsoft.com/office/drawing/2014/main" val="1552433659"/>
                    </a:ext>
                  </a:extLst>
                </a:gridCol>
                <a:gridCol w="3917372">
                  <a:extLst>
                    <a:ext uri="{9D8B030D-6E8A-4147-A177-3AD203B41FA5}">
                      <a16:colId xmlns:a16="http://schemas.microsoft.com/office/drawing/2014/main" val="1207219125"/>
                    </a:ext>
                  </a:extLst>
                </a:gridCol>
              </a:tblGrid>
              <a:tr h="586813">
                <a:tc>
                  <a:txBody>
                    <a:bodyPr/>
                    <a:lstStyle/>
                    <a:p>
                      <a:r>
                        <a:rPr lang="en-US" sz="1800" dirty="0"/>
                        <a:t>DATE</a:t>
                      </a:r>
                    </a:p>
                  </a:txBody>
                  <a:tcPr/>
                </a:tc>
                <a:tc>
                  <a:txBody>
                    <a:bodyPr/>
                    <a:lstStyle/>
                    <a:p>
                      <a:r>
                        <a:rPr lang="en-US" sz="1800" dirty="0"/>
                        <a:t>DAY</a:t>
                      </a:r>
                    </a:p>
                  </a:txBody>
                  <a:tcPr/>
                </a:tc>
                <a:tc>
                  <a:txBody>
                    <a:bodyPr/>
                    <a:lstStyle/>
                    <a:p>
                      <a:r>
                        <a:rPr lang="en-US" sz="1800" dirty="0"/>
                        <a:t>SPECIAL DAYS FOR THIS MONTH</a:t>
                      </a:r>
                    </a:p>
                  </a:txBody>
                  <a:tcPr/>
                </a:tc>
                <a:extLst>
                  <a:ext uri="{0D108BD9-81ED-4DB2-BD59-A6C34878D82A}">
                    <a16:rowId xmlns:a16="http://schemas.microsoft.com/office/drawing/2014/main" val="428448014"/>
                  </a:ext>
                </a:extLst>
              </a:tr>
              <a:tr h="537912">
                <a:tc>
                  <a:txBody>
                    <a:bodyPr/>
                    <a:lstStyle/>
                    <a:p>
                      <a:pPr algn="l"/>
                      <a:r>
                        <a:rPr lang="en-US" sz="1500" dirty="0">
                          <a:solidFill>
                            <a:srgbClr val="0D0DB3"/>
                          </a:solidFill>
                        </a:rPr>
                        <a:t>06-01-2024</a:t>
                      </a:r>
                    </a:p>
                  </a:txBody>
                  <a:tcPr anchor="ctr"/>
                </a:tc>
                <a:tc>
                  <a:txBody>
                    <a:bodyPr/>
                    <a:lstStyle/>
                    <a:p>
                      <a:pPr algn="l"/>
                      <a:r>
                        <a:rPr lang="en-US" sz="1600" dirty="0">
                          <a:solidFill>
                            <a:srgbClr val="0D0DB3"/>
                          </a:solidFill>
                        </a:rPr>
                        <a:t>SATURDAY</a:t>
                      </a:r>
                    </a:p>
                  </a:txBody>
                  <a:tcPr anchor="ctr"/>
                </a:tc>
                <a:tc>
                  <a:txBody>
                    <a:bodyPr/>
                    <a:lstStyle/>
                    <a:p>
                      <a:pPr algn="l"/>
                      <a:r>
                        <a:rPr lang="en-US" sz="1600" b="1" dirty="0">
                          <a:solidFill>
                            <a:srgbClr val="0D0DB3"/>
                          </a:solidFill>
                        </a:rPr>
                        <a:t>START OF</a:t>
                      </a:r>
                      <a:r>
                        <a:rPr lang="en-US" sz="1600" b="1" baseline="0" dirty="0">
                          <a:solidFill>
                            <a:srgbClr val="0D0DB3"/>
                          </a:solidFill>
                        </a:rPr>
                        <a:t> HURRICANE SEASON</a:t>
                      </a:r>
                      <a:endParaRPr lang="en-US" sz="1600" b="1" dirty="0">
                        <a:solidFill>
                          <a:srgbClr val="0D0DB3"/>
                        </a:solidFill>
                      </a:endParaRPr>
                    </a:p>
                  </a:txBody>
                  <a:tcPr anchor="ctr"/>
                </a:tc>
                <a:extLst>
                  <a:ext uri="{0D108BD9-81ED-4DB2-BD59-A6C34878D82A}">
                    <a16:rowId xmlns:a16="http://schemas.microsoft.com/office/drawing/2014/main" val="3613032756"/>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06-16-2024</a:t>
                      </a:r>
                    </a:p>
                  </a:txBody>
                  <a:tcPr anchor="ctr"/>
                </a:tc>
                <a:tc>
                  <a:txBody>
                    <a:bodyPr/>
                    <a:lstStyle/>
                    <a:p>
                      <a:pPr algn="l"/>
                      <a:r>
                        <a:rPr lang="en-US" sz="1600" dirty="0">
                          <a:solidFill>
                            <a:srgbClr val="0D0DB3"/>
                          </a:solidFill>
                        </a:rPr>
                        <a:t>SUNDAY</a:t>
                      </a:r>
                    </a:p>
                  </a:txBody>
                  <a:tcPr anchor="ctr"/>
                </a:tc>
                <a:tc>
                  <a:txBody>
                    <a:bodyPr/>
                    <a:lstStyle/>
                    <a:p>
                      <a:pPr algn="l"/>
                      <a:r>
                        <a:rPr lang="en-US" sz="1600" b="1" dirty="0">
                          <a:solidFill>
                            <a:srgbClr val="0D0DB3"/>
                          </a:solidFill>
                        </a:rPr>
                        <a:t>FATHER’S DAY</a:t>
                      </a:r>
                    </a:p>
                  </a:txBody>
                  <a:tcPr anchor="ctr"/>
                </a:tc>
                <a:extLst>
                  <a:ext uri="{0D108BD9-81ED-4DB2-BD59-A6C34878D82A}">
                    <a16:rowId xmlns:a16="http://schemas.microsoft.com/office/drawing/2014/main" val="3524046459"/>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06-19-2024</a:t>
                      </a:r>
                    </a:p>
                  </a:txBody>
                  <a:tcPr anchor="ctr"/>
                </a:tc>
                <a:tc>
                  <a:txBody>
                    <a:bodyPr/>
                    <a:lstStyle/>
                    <a:p>
                      <a:pPr algn="l"/>
                      <a:r>
                        <a:rPr lang="en-US" sz="1600" dirty="0">
                          <a:solidFill>
                            <a:srgbClr val="0D0DB3"/>
                          </a:solidFill>
                        </a:rPr>
                        <a:t>WEDNESDAY</a:t>
                      </a:r>
                    </a:p>
                  </a:txBody>
                  <a:tcPr anchor="ctr"/>
                </a:tc>
                <a:tc>
                  <a:txBody>
                    <a:bodyPr/>
                    <a:lstStyle/>
                    <a:p>
                      <a:pPr algn="l"/>
                      <a:r>
                        <a:rPr lang="en-US" sz="1600" b="1" dirty="0">
                          <a:solidFill>
                            <a:srgbClr val="0D0DB3"/>
                          </a:solidFill>
                        </a:rPr>
                        <a:t>JUNETEENTH</a:t>
                      </a:r>
                    </a:p>
                  </a:txBody>
                  <a:tcPr anchor="ctr"/>
                </a:tc>
                <a:extLst>
                  <a:ext uri="{0D108BD9-81ED-4DB2-BD59-A6C34878D82A}">
                    <a16:rowId xmlns:a16="http://schemas.microsoft.com/office/drawing/2014/main" val="292485044"/>
                  </a:ext>
                </a:extLst>
              </a:tr>
              <a:tr h="53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0D0DB3"/>
                          </a:solidFill>
                        </a:rPr>
                        <a:t>06-20-2024</a:t>
                      </a:r>
                    </a:p>
                  </a:txBody>
                  <a:tcPr anchor="ctr"/>
                </a:tc>
                <a:tc>
                  <a:txBody>
                    <a:bodyPr/>
                    <a:lstStyle/>
                    <a:p>
                      <a:pPr algn="l"/>
                      <a:r>
                        <a:rPr lang="en-US" sz="1400" dirty="0">
                          <a:solidFill>
                            <a:srgbClr val="0D0DB3"/>
                          </a:solidFill>
                        </a:rPr>
                        <a:t>THURSDAY</a:t>
                      </a:r>
                    </a:p>
                  </a:txBody>
                  <a:tcPr anchor="ctr"/>
                </a:tc>
                <a:tc>
                  <a:txBody>
                    <a:bodyPr/>
                    <a:lstStyle/>
                    <a:p>
                      <a:pPr algn="l"/>
                      <a:r>
                        <a:rPr lang="en-US" sz="1600" b="1" dirty="0">
                          <a:solidFill>
                            <a:srgbClr val="0D0DB3"/>
                          </a:solidFill>
                        </a:rPr>
                        <a:t>FIRST DAY OF SUMMER</a:t>
                      </a:r>
                    </a:p>
                  </a:txBody>
                  <a:tcPr anchor="ctr"/>
                </a:tc>
                <a:extLst>
                  <a:ext uri="{0D108BD9-81ED-4DB2-BD59-A6C34878D82A}">
                    <a16:rowId xmlns:a16="http://schemas.microsoft.com/office/drawing/2014/main" val="963375601"/>
                  </a:ext>
                </a:extLst>
              </a:tr>
            </a:tbl>
          </a:graphicData>
        </a:graphic>
      </p:graphicFrame>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15146" y="3838411"/>
            <a:ext cx="3099955" cy="2389909"/>
          </a:xfrm>
          <a:prstGeom prst="rect">
            <a:avLst/>
          </a:prstGeom>
        </p:spPr>
      </p:pic>
      <p:pic>
        <p:nvPicPr>
          <p:cNvPr id="6" name="Picture 5" descr="Coolfacebook: Father's day ascii art coll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7982" y="3055167"/>
            <a:ext cx="3079173" cy="2339108"/>
          </a:xfrm>
          <a:prstGeom prst="rect">
            <a:avLst/>
          </a:prstGeom>
        </p:spPr>
      </p:pic>
    </p:spTree>
    <p:extLst>
      <p:ext uri="{BB962C8B-B14F-4D97-AF65-F5344CB8AC3E}">
        <p14:creationId xmlns:p14="http://schemas.microsoft.com/office/powerpoint/2010/main" val="42036456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2" name="TextBox 1"/>
          <p:cNvSpPr txBox="1"/>
          <p:nvPr/>
        </p:nvSpPr>
        <p:spPr>
          <a:xfrm>
            <a:off x="592282" y="488373"/>
            <a:ext cx="7335982" cy="1046440"/>
          </a:xfrm>
          <a:prstGeom prst="rect">
            <a:avLst/>
          </a:prstGeom>
          <a:noFill/>
        </p:spPr>
        <p:txBody>
          <a:bodyPr wrap="square" rtlCol="0">
            <a:spAutoFit/>
          </a:bodyPr>
          <a:lstStyle/>
          <a:p>
            <a:r>
              <a:rPr lang="en-US" sz="4400" b="1" dirty="0">
                <a:solidFill>
                  <a:srgbClr val="0D0DB3"/>
                </a:solidFill>
                <a:latin typeface="Agency FB" panose="020B0503020202020204" pitchFamily="34" charset="0"/>
              </a:rPr>
              <a:t>HURRICANE  PREPAREDNESS:</a:t>
            </a:r>
          </a:p>
          <a:p>
            <a:endParaRPr lang="en-US" dirty="0"/>
          </a:p>
        </p:txBody>
      </p:sp>
      <p:sp>
        <p:nvSpPr>
          <p:cNvPr id="3" name="TextBox 2"/>
          <p:cNvSpPr txBox="1"/>
          <p:nvPr/>
        </p:nvSpPr>
        <p:spPr>
          <a:xfrm>
            <a:off x="758536" y="1693718"/>
            <a:ext cx="7065819" cy="4031873"/>
          </a:xfrm>
          <a:prstGeom prst="rect">
            <a:avLst/>
          </a:prstGeom>
          <a:noFill/>
        </p:spPr>
        <p:txBody>
          <a:bodyPr wrap="square" rtlCol="0">
            <a:spAutoFit/>
          </a:bodyPr>
          <a:lstStyle/>
          <a:p>
            <a:pPr marR="0">
              <a:spcBef>
                <a:spcPts val="0"/>
              </a:spcBef>
              <a:spcAft>
                <a:spcPts val="0"/>
              </a:spcAft>
            </a:pPr>
            <a:r>
              <a:rPr lang="en-US" sz="1400" dirty="0">
                <a:solidFill>
                  <a:srgbClr val="0D0DB3"/>
                </a:solidFill>
                <a:latin typeface="Calibri" panose="020F0502020204030204" pitchFamily="34" charset="0"/>
              </a:rPr>
              <a:t>The hurricane season runs from</a:t>
            </a:r>
            <a:r>
              <a:rPr lang="en-US" sz="1400" b="1" dirty="0">
                <a:solidFill>
                  <a:srgbClr val="0D0DB3"/>
                </a:solidFill>
                <a:latin typeface="Calibri" panose="020F0502020204030204" pitchFamily="34" charset="0"/>
              </a:rPr>
              <a:t> June 1 to Nov. 30</a:t>
            </a:r>
            <a:r>
              <a:rPr lang="en-US" sz="1400" dirty="0">
                <a:solidFill>
                  <a:srgbClr val="0D0DB3"/>
                </a:solidFill>
                <a:latin typeface="Calibri" panose="020F0502020204030204" pitchFamily="34" charset="0"/>
              </a:rPr>
              <a:t>. </a:t>
            </a:r>
          </a:p>
          <a:p>
            <a:pPr marR="0">
              <a:spcBef>
                <a:spcPts val="0"/>
              </a:spcBef>
              <a:spcAft>
                <a:spcPts val="0"/>
              </a:spcAft>
            </a:pPr>
            <a:endParaRPr lang="en-US" sz="1400" dirty="0">
              <a:solidFill>
                <a:srgbClr val="0D0DB3"/>
              </a:solidFill>
              <a:latin typeface="Calibri" panose="020F0502020204030204" pitchFamily="34" charset="0"/>
            </a:endParaRPr>
          </a:p>
          <a:p>
            <a:pPr lvl="1"/>
            <a:r>
              <a:rPr lang="en-US" sz="1400" dirty="0">
                <a:solidFill>
                  <a:srgbClr val="0D0DB3"/>
                </a:solidFill>
                <a:latin typeface="Calibri" panose="020F0502020204030204" pitchFamily="34" charset="0"/>
              </a:rPr>
              <a:t>Hurricanes are dangerous and can cause major damage from storm surges, wind damage, rip currents, and flooding. They can happen along any U.S. coast or in any territory in the Atlantic or Pacific oceans. Storm surge historically is the leading cause of hurricane-related deaths in the United States. </a:t>
            </a:r>
          </a:p>
          <a:p>
            <a:pPr marR="0">
              <a:spcBef>
                <a:spcPts val="0"/>
              </a:spcBef>
              <a:spcAft>
                <a:spcPts val="0"/>
              </a:spcAft>
            </a:pPr>
            <a:endParaRPr lang="en-US" sz="1400" dirty="0">
              <a:solidFill>
                <a:srgbClr val="0D0DB3"/>
              </a:solidFill>
              <a:latin typeface="Calibri" panose="020F0502020204030204" pitchFamily="34" charset="0"/>
            </a:endParaRPr>
          </a:p>
          <a:p>
            <a:pPr marR="0">
              <a:spcBef>
                <a:spcPts val="0"/>
              </a:spcBef>
              <a:spcAft>
                <a:spcPts val="0"/>
              </a:spcAft>
            </a:pPr>
            <a:r>
              <a:rPr lang="en-US" sz="1400" dirty="0">
                <a:solidFill>
                  <a:srgbClr val="0D0DB3"/>
                </a:solidFill>
                <a:latin typeface="Calibri" panose="020F0502020204030204" pitchFamily="34" charset="0"/>
              </a:rPr>
              <a:t>Please use the following links from the City of Houston for the hurricane checklist and preparedness information.</a:t>
            </a:r>
          </a:p>
          <a:p>
            <a:endParaRPr lang="en-US" sz="1400" dirty="0">
              <a:solidFill>
                <a:srgbClr val="0D0DB3"/>
              </a:solidFill>
              <a:latin typeface="Calibri" panose="020F0502020204030204" pitchFamily="34" charset="0"/>
              <a:ea typeface="Calibri" panose="020F0502020204030204" pitchFamily="34" charset="0"/>
            </a:endParaRPr>
          </a:p>
          <a:p>
            <a:pPr lvl="1"/>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https://www.houstontx.gov/council/h/disasterprep/METRO-Hurricane-Preparedness.pdf</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1"/>
            <a:br>
              <a:rPr lang="en-US" sz="1400" dirty="0">
                <a:solidFill>
                  <a:srgbClr val="1A0DAB"/>
                </a:solidFill>
                <a:hlinkClick r:id="rId3"/>
              </a:rPr>
            </a:b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https://www.houstonoem.org/preparedness-are-you-ready/</a:t>
            </a:r>
            <a:endPar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br>
              <a:rPr lang="en-US" sz="1400" dirty="0">
                <a:solidFill>
                  <a:srgbClr val="202124"/>
                </a:solidFill>
                <a:latin typeface="Roboto" panose="02000000000000000000" pitchFamily="2" charset="0"/>
              </a:rPr>
            </a:br>
            <a:r>
              <a:rPr lang="en-US" sz="1400" dirty="0">
                <a:solidFill>
                  <a:srgbClr val="0D0DB3"/>
                </a:solidFill>
                <a:latin typeface="Calibri" panose="020F0502020204030204" pitchFamily="34" charset="0"/>
                <a:ea typeface="Calibri" panose="020F0502020204030204" pitchFamily="34" charset="0"/>
              </a:rPr>
              <a:t>Please use the following link for hurricane tracking information.</a:t>
            </a:r>
          </a:p>
          <a:p>
            <a:endParaRPr lang="en-US" sz="1400" dirty="0">
              <a:latin typeface="Calibri" panose="020F0502020204030204" pitchFamily="34" charset="0"/>
              <a:ea typeface="Calibri" panose="020F0502020204030204" pitchFamily="34" charset="0"/>
            </a:endParaRPr>
          </a:p>
          <a:p>
            <a:pPr lvl="1"/>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https://www.nhc.noaa.gov/</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9286096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5" name="Picture 4" descr="A yellow sign with black text">
            <a:extLst>
              <a:ext uri="{FF2B5EF4-FFF2-40B4-BE49-F238E27FC236}">
                <a16:creationId xmlns:a16="http://schemas.microsoft.com/office/drawing/2014/main" id="{1E2C3E77-C2BF-13DE-FDEE-79F0C740F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50450"/>
            <a:ext cx="2080480" cy="2080480"/>
          </a:xfrm>
          <a:prstGeom prst="rect">
            <a:avLst/>
          </a:prstGeom>
        </p:spPr>
      </p:pic>
      <p:pic>
        <p:nvPicPr>
          <p:cNvPr id="7" name="Picture 6" descr="A traffic light with text below&#10;&#10;Description automatically generated">
            <a:extLst>
              <a:ext uri="{FF2B5EF4-FFF2-40B4-BE49-F238E27FC236}">
                <a16:creationId xmlns:a16="http://schemas.microsoft.com/office/drawing/2014/main" id="{73DB9EBE-3A69-41E9-045A-DC83B038F4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782" y="667696"/>
            <a:ext cx="7297452" cy="3767143"/>
          </a:xfrm>
          <a:prstGeom prst="rect">
            <a:avLst/>
          </a:prstGeom>
        </p:spPr>
      </p:pic>
    </p:spTree>
    <p:extLst>
      <p:ext uri="{BB962C8B-B14F-4D97-AF65-F5344CB8AC3E}">
        <p14:creationId xmlns:p14="http://schemas.microsoft.com/office/powerpoint/2010/main" val="209166014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281" y="537692"/>
            <a:ext cx="8470146" cy="5782613"/>
          </a:xfrm>
          <a:prstGeom prst="rect">
            <a:avLst/>
          </a:prstGeom>
        </p:spPr>
      </p:pic>
    </p:spTree>
    <p:extLst>
      <p:ext uri="{BB962C8B-B14F-4D97-AF65-F5344CB8AC3E}">
        <p14:creationId xmlns:p14="http://schemas.microsoft.com/office/powerpoint/2010/main" val="402238473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4800" b="1" dirty="0">
                <a:solidFill>
                  <a:srgbClr val="0D0DB3"/>
                </a:solidFill>
                <a:latin typeface="Agency FB" panose="020B0503020202020204" pitchFamily="34" charset="0"/>
              </a:rPr>
              <a:t>CALLS BY TYPE:    05-01-2024 THRU 05-31-2024</a:t>
            </a:r>
            <a:endParaRPr lang="en-US" sz="2200" b="1" dirty="0">
              <a:solidFill>
                <a:srgbClr val="0D0DB3"/>
              </a:solidFill>
              <a:latin typeface="Agency FB" panose="020B0503020202020204" pitchFamily="34" charset="0"/>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3" name="Picture 2" descr="A table with numbers and words">
            <a:extLst>
              <a:ext uri="{FF2B5EF4-FFF2-40B4-BE49-F238E27FC236}">
                <a16:creationId xmlns:a16="http://schemas.microsoft.com/office/drawing/2014/main" id="{14A0DA7D-79E5-1EC1-CD7F-5ED2D2ACC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148" y="1221423"/>
            <a:ext cx="4224602" cy="5256680"/>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5" name="Picture 4" descr="A poster with text and images of water safety">
            <a:extLst>
              <a:ext uri="{FF2B5EF4-FFF2-40B4-BE49-F238E27FC236}">
                <a16:creationId xmlns:a16="http://schemas.microsoft.com/office/drawing/2014/main" id="{9977E1DA-BDBB-D001-8180-04A979A2D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920" y="528994"/>
            <a:ext cx="6697097" cy="5608916"/>
          </a:xfrm>
          <a:prstGeom prst="rect">
            <a:avLst/>
          </a:prstGeom>
        </p:spPr>
      </p:pic>
    </p:spTree>
    <p:extLst>
      <p:ext uri="{BB962C8B-B14F-4D97-AF65-F5344CB8AC3E}">
        <p14:creationId xmlns:p14="http://schemas.microsoft.com/office/powerpoint/2010/main" val="184677655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4" name="Picture 3" descr="A yellow and black informational poster">
            <a:extLst>
              <a:ext uri="{FF2B5EF4-FFF2-40B4-BE49-F238E27FC236}">
                <a16:creationId xmlns:a16="http://schemas.microsoft.com/office/drawing/2014/main" id="{98AC7154-A5F8-9533-DDC8-07982A4D8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155" y="2385343"/>
            <a:ext cx="5402933" cy="4290410"/>
          </a:xfrm>
          <a:prstGeom prst="rect">
            <a:avLst/>
          </a:prstGeom>
        </p:spPr>
      </p:pic>
      <p:pic>
        <p:nvPicPr>
          <p:cNvPr id="5" name="Picture 4" descr="A screenshot of a computer">
            <a:extLst>
              <a:ext uri="{FF2B5EF4-FFF2-40B4-BE49-F238E27FC236}">
                <a16:creationId xmlns:a16="http://schemas.microsoft.com/office/drawing/2014/main" id="{E56E101C-F137-374D-327C-BB748C7EF3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393" y="450618"/>
            <a:ext cx="7889162" cy="1752478"/>
          </a:xfrm>
          <a:prstGeom prst="rect">
            <a:avLst/>
          </a:prstGeom>
        </p:spPr>
      </p:pic>
    </p:spTree>
    <p:extLst>
      <p:ext uri="{BB962C8B-B14F-4D97-AF65-F5344CB8AC3E}">
        <p14:creationId xmlns:p14="http://schemas.microsoft.com/office/powerpoint/2010/main" val="31213316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14470</TotalTime>
  <Words>655</Words>
  <Application>Microsoft Office PowerPoint</Application>
  <PresentationFormat>Widescreen</PresentationFormat>
  <Paragraphs>103</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Agency FB</vt:lpstr>
      <vt:lpstr>Arial</vt:lpstr>
      <vt:lpstr>Bahnschrift SemiCondensed</vt:lpstr>
      <vt:lpstr>Britannic Bold</vt:lpstr>
      <vt:lpstr>Calibri</vt:lpstr>
      <vt:lpstr>Calibri Light</vt:lpstr>
      <vt:lpstr>Impact</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180</cp:revision>
  <cp:lastPrinted>2022-08-01T09:19:45Z</cp:lastPrinted>
  <dcterms:created xsi:type="dcterms:W3CDTF">2022-04-29T05:53:13Z</dcterms:created>
  <dcterms:modified xsi:type="dcterms:W3CDTF">2024-06-04T12:55:52Z</dcterms:modified>
</cp:coreProperties>
</file>